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5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296" r:id="rId11"/>
    <p:sldId id="297" r:id="rId12"/>
    <p:sldId id="298" r:id="rId13"/>
    <p:sldId id="299" r:id="rId14"/>
    <p:sldId id="300" r:id="rId15"/>
    <p:sldId id="311" r:id="rId16"/>
    <p:sldId id="312" r:id="rId17"/>
    <p:sldId id="290" r:id="rId18"/>
    <p:sldId id="293" r:id="rId19"/>
    <p:sldId id="270" r:id="rId20"/>
    <p:sldId id="291" r:id="rId21"/>
    <p:sldId id="292" r:id="rId22"/>
    <p:sldId id="301" r:id="rId23"/>
    <p:sldId id="302" r:id="rId24"/>
    <p:sldId id="303" r:id="rId25"/>
    <p:sldId id="275" r:id="rId26"/>
    <p:sldId id="304" r:id="rId27"/>
    <p:sldId id="305" r:id="rId28"/>
    <p:sldId id="277" r:id="rId29"/>
    <p:sldId id="308" r:id="rId30"/>
    <p:sldId id="278" r:id="rId31"/>
    <p:sldId id="310" r:id="rId32"/>
    <p:sldId id="309" r:id="rId33"/>
    <p:sldId id="274" r:id="rId34"/>
    <p:sldId id="315" r:id="rId35"/>
    <p:sldId id="316" r:id="rId36"/>
    <p:sldId id="314" r:id="rId37"/>
    <p:sldId id="288" r:id="rId38"/>
    <p:sldId id="318" r:id="rId39"/>
    <p:sldId id="289" r:id="rId40"/>
    <p:sldId id="320" r:id="rId41"/>
    <p:sldId id="321" r:id="rId42"/>
    <p:sldId id="322" r:id="rId43"/>
    <p:sldId id="323" r:id="rId44"/>
    <p:sldId id="324" r:id="rId45"/>
    <p:sldId id="325" r:id="rId46"/>
    <p:sldId id="319" r:id="rId47"/>
    <p:sldId id="282" r:id="rId48"/>
    <p:sldId id="283" r:id="rId49"/>
    <p:sldId id="306" r:id="rId50"/>
    <p:sldId id="307" r:id="rId51"/>
    <p:sldId id="284" r:id="rId52"/>
    <p:sldId id="285" r:id="rId53"/>
    <p:sldId id="28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blimetext.com/3" TargetMode="Externa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  <a:endParaRPr lang="en-US" dirty="0"/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Separate fields in separate columns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 and districts formatted the same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Clean numbers (no commas, $ signs)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that data started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mashed together for each data point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Redundant column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  <a:endParaRPr lang="en-US" dirty="0"/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work on a COPY of your data!</a:t>
            </a:r>
          </a:p>
          <a:p>
            <a:r>
              <a:rPr lang="en-US" dirty="0" smtClean="0"/>
              <a:t>Always keep a RECORD of what you’re doing to your data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=&gt;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637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Excel can interpret CSV files very well! Sometimes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This is going to focus on spreadsheets, but many of the same principles apply to other data formats</a:t>
            </a:r>
          </a:p>
          <a:p>
            <a:endParaRPr lang="en-US" dirty="0"/>
          </a:p>
        </p:txBody>
      </p:sp>
      <p:pic>
        <p:nvPicPr>
          <p:cNvPr id="4" name="Picture 3" descr="Screen Shot 2018-07-08 at 6.2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0273"/>
            <a:ext cx="9144000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text editor</a:t>
            </a:r>
          </a:p>
          <a:p>
            <a:r>
              <a:rPr lang="en-US" dirty="0" err="1" smtClean="0">
                <a:hlinkClick r:id="rId2"/>
              </a:rPr>
              <a:t>sublimetext.com</a:t>
            </a:r>
            <a:r>
              <a:rPr lang="en-US" dirty="0" smtClean="0">
                <a:hlinkClick r:id="rId2"/>
              </a:rPr>
              <a:t>/3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8-07-08 at 5.1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54" y="3299695"/>
            <a:ext cx="5815768" cy="33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comma</a:t>
            </a:r>
          </a:p>
          <a:p>
            <a:endParaRPr lang="en-US" dirty="0"/>
          </a:p>
        </p:txBody>
      </p:sp>
      <p:pic>
        <p:nvPicPr>
          <p:cNvPr id="4" name="Picture 3" descr="Screen Shot 2018-07-08 at 6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2619"/>
            <a:ext cx="5472979" cy="1961822"/>
          </a:xfrm>
          <a:prstGeom prst="rect">
            <a:avLst/>
          </a:prstGeom>
        </p:spPr>
      </p:pic>
      <p:pic>
        <p:nvPicPr>
          <p:cNvPr id="5" name="Picture 4" descr="Screen Shot 2018-07-08 at 6.3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01" y="4736336"/>
            <a:ext cx="6598999" cy="2121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4632" y="2879802"/>
            <a:ext cx="1862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(not actually a Jr.)</a:t>
            </a:r>
          </a:p>
          <a:p>
            <a:r>
              <a:rPr lang="mr-IN" dirty="0" smtClean="0">
                <a:latin typeface="Arial"/>
                <a:cs typeface="Arial"/>
              </a:rPr>
              <a:t>¯\_(ツ)_/¯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91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with quotes</a:t>
            </a:r>
          </a:p>
          <a:p>
            <a:endParaRPr lang="en-US" dirty="0"/>
          </a:p>
        </p:txBody>
      </p:sp>
      <p:pic>
        <p:nvPicPr>
          <p:cNvPr id="9" name="Picture 8" descr="Screen Shot 2018-07-13 at 8.1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547"/>
            <a:ext cx="9144000" cy="30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3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fix this spreadsheet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Airbnb-comma.csv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4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</a:t>
            </a:r>
            <a:endParaRPr lang="en-US" dirty="0"/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</a:p>
          <a:p>
            <a:pPr lvl="1"/>
            <a:r>
              <a:rPr lang="en-US" dirty="0" smtClean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-transpose-</a:t>
            </a:r>
            <a:r>
              <a:rPr lang="en-US" dirty="0" err="1" smtClean="0"/>
              <a:t>missing.csv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Crazy outliers</a:t>
            </a:r>
          </a:p>
          <a:p>
            <a:r>
              <a:rPr lang="en-US" dirty="0" smtClean="0"/>
              <a:t>Different formatting (letter O </a:t>
            </a:r>
            <a:r>
              <a:rPr lang="en-US" dirty="0" err="1" smtClean="0"/>
              <a:t>vs</a:t>
            </a:r>
            <a:r>
              <a:rPr lang="en-US" dirty="0" smtClean="0"/>
              <a:t> # 0)</a:t>
            </a:r>
            <a:endParaRPr lang="en-US" dirty="0"/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for title up top</a:t>
            </a:r>
          </a:p>
          <a:p>
            <a:r>
              <a:rPr lang="en-US" dirty="0" smtClean="0"/>
              <a:t>Don’t want two headers</a:t>
            </a:r>
          </a:p>
          <a:p>
            <a:r>
              <a:rPr lang="en-US" dirty="0" smtClean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Merged cells</a:t>
            </a:r>
          </a:p>
          <a:p>
            <a:r>
              <a:rPr lang="en-US" dirty="0" smtClean="0"/>
              <a:t>People think they’re being ~*fancy*~</a:t>
            </a:r>
          </a:p>
          <a:p>
            <a:r>
              <a:rPr lang="en-US" dirty="0" smtClean="0"/>
              <a:t>They’re not.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Five cleaning activities done with partners</a:t>
            </a:r>
          </a:p>
          <a:p>
            <a:pPr>
              <a:buFontTx/>
              <a:buChar char="-"/>
            </a:pPr>
            <a:r>
              <a:rPr lang="en-US" dirty="0" smtClean="0"/>
              <a:t>Advanced cleaning </a:t>
            </a:r>
            <a:r>
              <a:rPr lang="en-US" dirty="0"/>
              <a:t>techniques </a:t>
            </a:r>
            <a:r>
              <a:rPr lang="en-US" dirty="0" smtClean="0"/>
              <a:t>using </a:t>
            </a:r>
            <a:r>
              <a:rPr lang="en-US" dirty="0" smtClean="0"/>
              <a:t>Sublime Text and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works if data has a delimiter </a:t>
            </a:r>
            <a:r>
              <a:rPr lang="mr-IN" dirty="0" smtClean="0"/>
              <a:t>–</a:t>
            </a:r>
            <a:r>
              <a:rPr lang="en-US" dirty="0" smtClean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leave this (puts data in same place)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watch out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Airbnb</a:t>
            </a:r>
            <a:r>
              <a:rPr lang="en-US" err="1" smtClean="0"/>
              <a:t>-</a:t>
            </a:r>
            <a:r>
              <a:rPr lang="en-US" smtClean="0"/>
              <a:t>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everything by hand, one at a time, but 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all blanks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then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replace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{DOWNLOAD FILE}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find and replace</a:t>
            </a:r>
          </a:p>
          <a:p>
            <a:pPr lvl="1"/>
            <a:r>
              <a:rPr lang="en-US" dirty="0" smtClean="0"/>
              <a:t>a.k.a. regular expressions</a:t>
            </a:r>
          </a:p>
          <a:p>
            <a:pPr lvl="1"/>
            <a:r>
              <a:rPr lang="en-US" dirty="0" smtClean="0"/>
              <a:t>a.k.a. regex</a:t>
            </a:r>
          </a:p>
          <a:p>
            <a:pPr lvl="1"/>
            <a:r>
              <a:rPr lang="en-US" dirty="0" smtClean="0"/>
              <a:t>a.k.a. misleadingly </a:t>
            </a:r>
            <a:r>
              <a:rPr lang="en-US" dirty="0" smtClean="0">
                <a:latin typeface="Cambria (Body)"/>
                <a:cs typeface="Cambria (Body)"/>
              </a:rPr>
              <a:t>intimidating garbage </a:t>
            </a:r>
          </a:p>
          <a:p>
            <a:pPr marL="457200" lvl="1" indent="0">
              <a:buNone/>
            </a:pP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 smtClean="0">
                <a:latin typeface="Cambria (Body)"/>
                <a:cs typeface="Cambria (Body)"/>
              </a:rPr>
              <a:t>or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 smtClean="0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 smtClean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 smtClean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endParaRPr lang="en-US" sz="3500" dirty="0" smtClean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{DOWNLOAD FILE}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replace in Sublime using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Prevents this</a:t>
            </a:r>
            <a:endParaRPr lang="en-US" dirty="0"/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let’s you turn this</a:t>
            </a:r>
            <a:endParaRPr lang="en-US" dirty="0"/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Into this</a:t>
            </a:r>
            <a:endParaRPr lang="en-US" dirty="0"/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how it can screw you up when data isn’t correctly set up to be machine readable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14747</TotalTime>
  <Words>753</Words>
  <Application>Microsoft Macintosh PowerPoint</Application>
  <PresentationFormat>On-screen Show (4:3)</PresentationFormat>
  <Paragraphs>150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CSV =&gt; Excel</vt:lpstr>
      <vt:lpstr>First …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85</cp:revision>
  <dcterms:created xsi:type="dcterms:W3CDTF">2018-07-03T20:07:00Z</dcterms:created>
  <dcterms:modified xsi:type="dcterms:W3CDTF">2018-07-14T01:54:15Z</dcterms:modified>
</cp:coreProperties>
</file>